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4" autoAdjust="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505420" y="6414761"/>
            <a:ext cx="181381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lkommen til Årsmøtet 2023"/>
          <p:cNvSpPr txBox="1">
            <a:spLocks noGrp="1"/>
          </p:cNvSpPr>
          <p:nvPr>
            <p:ph type="title" idx="4294967295"/>
          </p:nvPr>
        </p:nvSpPr>
        <p:spPr>
          <a:xfrm>
            <a:off x="685800" y="765175"/>
            <a:ext cx="7772400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95527">
              <a:defRPr sz="4600" b="1" i="1">
                <a:solidFill>
                  <a:srgbClr val="376092"/>
                </a:solidFill>
                <a:effectLst>
                  <a:outerShdw blurRad="12700" dist="33147" dir="2700000" rotWithShape="0">
                    <a:srgbClr val="DDDDDD"/>
                  </a:outerShdw>
                </a:effectLst>
              </a:defRPr>
            </a:pPr>
            <a:r>
              <a:rPr dirty="0" err="1"/>
              <a:t>Velkommen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Årsmøtet</a:t>
            </a:r>
            <a:r>
              <a:rPr dirty="0"/>
              <a:t> 202</a:t>
            </a:r>
            <a:r>
              <a:rPr lang="nb-NO" dirty="0"/>
              <a:t>5</a:t>
            </a: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21" name="Dobbeltklikk her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898989"/>
                </a:solidFill>
              </a:defRPr>
            </a:lvl1pPr>
          </a:lstStyle>
          <a:p>
            <a:r>
              <a:t> </a:t>
            </a:r>
          </a:p>
        </p:txBody>
      </p:sp>
      <p:pic>
        <p:nvPicPr>
          <p:cNvPr id="22" name="Blommenholm_vel_logo_web.png" descr="Blommenholm_vel_logo_we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2251075"/>
            <a:ext cx="5715000" cy="410527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rslag til vedtak sak 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t>Forslag til vedtak sak 2</a:t>
            </a:r>
          </a:p>
        </p:txBody>
      </p:sp>
      <p:sp>
        <p:nvSpPr>
          <p:cNvPr id="91" name="« Årsmøtet godkjente styrets beretning for 2022»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0" indent="0">
              <a:spcBef>
                <a:spcPts val="1000"/>
              </a:spcBef>
              <a:buSzTx/>
              <a:buNone/>
            </a:pPr>
            <a:r>
              <a:rPr dirty="0"/>
              <a:t>« </a:t>
            </a:r>
            <a:r>
              <a:rPr sz="4400" dirty="0" err="1"/>
              <a:t>Årsmøtet</a:t>
            </a:r>
            <a:r>
              <a:rPr sz="4400" dirty="0"/>
              <a:t> </a:t>
            </a:r>
            <a:r>
              <a:rPr sz="4400" dirty="0" err="1"/>
              <a:t>godkjente</a:t>
            </a:r>
            <a:r>
              <a:rPr sz="4400" dirty="0"/>
              <a:t> </a:t>
            </a:r>
            <a:r>
              <a:rPr sz="4400" dirty="0" err="1"/>
              <a:t>styrets</a:t>
            </a:r>
            <a:r>
              <a:rPr sz="4400" dirty="0"/>
              <a:t> </a:t>
            </a:r>
            <a:r>
              <a:rPr sz="4400" dirty="0" err="1"/>
              <a:t>beretning</a:t>
            </a:r>
            <a:r>
              <a:rPr sz="4400" dirty="0"/>
              <a:t> for 202</a:t>
            </a:r>
            <a:r>
              <a:rPr lang="nb-NO" sz="4400" dirty="0"/>
              <a:t>4</a:t>
            </a:r>
            <a:r>
              <a:rPr dirty="0"/>
              <a:t>»</a:t>
            </a:r>
          </a:p>
        </p:txBody>
      </p:sp>
      <p:pic>
        <p:nvPicPr>
          <p:cNvPr id="92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229225"/>
            <a:ext cx="2124075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lommenholm Vel Årsregnskap 2021"/>
          <p:cNvSpPr txBox="1">
            <a:spLocks noGrp="1"/>
          </p:cNvSpPr>
          <p:nvPr>
            <p:ph type="title" idx="4294967295"/>
          </p:nvPr>
        </p:nvSpPr>
        <p:spPr>
          <a:xfrm>
            <a:off x="457200" y="274636"/>
            <a:ext cx="8229600" cy="706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1F497D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endParaRPr dirty="0"/>
          </a:p>
        </p:txBody>
      </p:sp>
      <p:sp>
        <p:nvSpPr>
          <p:cNvPr id="96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7" name="Dobbeltklikk her"/>
          <p:cNvSpPr txBox="1">
            <a:spLocks noGrp="1"/>
          </p:cNvSpPr>
          <p:nvPr>
            <p:ph type="body" idx="4294967295"/>
          </p:nvPr>
        </p:nvSpPr>
        <p:spPr>
          <a:xfrm>
            <a:off x="1469031" y="2655535"/>
            <a:ext cx="7674969" cy="28238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 sz="1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4365FD0-CAB3-C013-5EE5-29E781264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2" y="274636"/>
            <a:ext cx="7832284" cy="64742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visjonsberetning"/>
          <p:cNvSpPr txBox="1">
            <a:spLocks noGrp="1"/>
          </p:cNvSpPr>
          <p:nvPr>
            <p:ph type="title" idx="4294967295"/>
          </p:nvPr>
        </p:nvSpPr>
        <p:spPr>
          <a:xfrm>
            <a:off x="457200" y="274636"/>
            <a:ext cx="8229600" cy="922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Revisjonsberetning</a:t>
            </a:r>
          </a:p>
        </p:txBody>
      </p:sp>
      <p:sp>
        <p:nvSpPr>
          <p:cNvPr id="100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D978FAE-1618-3DBF-5F83-71A3E85F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0877"/>
            <a:ext cx="8229598" cy="546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orslag til vedtak sak 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t>Forslag til vedtak sak 3</a:t>
            </a:r>
          </a:p>
        </p:txBody>
      </p:sp>
      <p:sp>
        <p:nvSpPr>
          <p:cNvPr id="104" name="« Årsmøtet godkjente regnskapet for Blommenholm Vel for 2022»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0" indent="0">
              <a:spcBef>
                <a:spcPts val="1000"/>
              </a:spcBef>
              <a:buSzTx/>
              <a:buNone/>
              <a:defRPr sz="4400"/>
            </a:pPr>
            <a:r>
              <a:rPr dirty="0"/>
              <a:t>« </a:t>
            </a:r>
            <a:r>
              <a:rPr dirty="0" err="1"/>
              <a:t>Årsmøtet</a:t>
            </a:r>
            <a:r>
              <a:rPr dirty="0"/>
              <a:t> </a:t>
            </a:r>
            <a:r>
              <a:rPr dirty="0" err="1"/>
              <a:t>godkjente</a:t>
            </a:r>
            <a:r>
              <a:rPr dirty="0"/>
              <a:t> </a:t>
            </a:r>
            <a:r>
              <a:rPr dirty="0" err="1"/>
              <a:t>regnskapet</a:t>
            </a:r>
            <a:r>
              <a:rPr dirty="0"/>
              <a:t> for </a:t>
            </a:r>
            <a:r>
              <a:rPr dirty="0" err="1"/>
              <a:t>Blommenholm</a:t>
            </a:r>
            <a:r>
              <a:rPr dirty="0"/>
              <a:t> Vel for 202</a:t>
            </a:r>
            <a:r>
              <a:rPr lang="nb-NO" dirty="0"/>
              <a:t>4</a:t>
            </a:r>
            <a:r>
              <a:rPr dirty="0"/>
              <a:t>»</a:t>
            </a:r>
          </a:p>
        </p:txBody>
      </p:sp>
      <p:pic>
        <p:nvPicPr>
          <p:cNvPr id="105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229225"/>
            <a:ext cx="2124075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udsjett 202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rPr lang="nb-NO" dirty="0"/>
              <a:t>B</a:t>
            </a:r>
            <a:r>
              <a:rPr dirty="0" err="1"/>
              <a:t>udsjett</a:t>
            </a:r>
            <a:r>
              <a:rPr dirty="0"/>
              <a:t> 202</a:t>
            </a:r>
            <a:r>
              <a:rPr lang="nb-NO" dirty="0"/>
              <a:t>5 (med økt kontingent)</a:t>
            </a:r>
            <a:endParaRPr dirty="0"/>
          </a:p>
        </p:txBody>
      </p:sp>
      <p:sp>
        <p:nvSpPr>
          <p:cNvPr id="109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10" name="Dobbeltklikk her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sz="2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82AF4C9-C4D1-5B4E-E0FD-B678BFE3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" y="1278194"/>
            <a:ext cx="8396748" cy="513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rslag til vedtak sak 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t>Forslag til vedtak sak 4</a:t>
            </a:r>
          </a:p>
        </p:txBody>
      </p:sp>
      <p:sp>
        <p:nvSpPr>
          <p:cNvPr id="113" name="« Årsmøtet godkjente styrets forslag til uendret årskontingenten  for 2023 - kr. 300 for leiligheter og kr. 400,- for øvrige boliger og næringsenheter»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SzTx/>
              <a:buNone/>
              <a:defRPr sz="4000"/>
            </a:lvl1pPr>
          </a:lstStyle>
          <a:p>
            <a:r>
              <a:rPr dirty="0"/>
              <a:t>« </a:t>
            </a:r>
            <a:r>
              <a:rPr dirty="0" err="1"/>
              <a:t>Årsmøtet</a:t>
            </a:r>
            <a:r>
              <a:rPr dirty="0"/>
              <a:t> </a:t>
            </a:r>
            <a:r>
              <a:rPr dirty="0" err="1"/>
              <a:t>godkjente</a:t>
            </a:r>
            <a:r>
              <a:rPr dirty="0"/>
              <a:t> </a:t>
            </a:r>
            <a:r>
              <a:rPr dirty="0" err="1"/>
              <a:t>styrets</a:t>
            </a:r>
            <a:r>
              <a:rPr dirty="0"/>
              <a:t> </a:t>
            </a:r>
            <a:r>
              <a:rPr dirty="0" err="1"/>
              <a:t>forslag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årskontingenten</a:t>
            </a:r>
            <a:r>
              <a:rPr dirty="0"/>
              <a:t>  for 202</a:t>
            </a:r>
            <a:r>
              <a:rPr lang="nb-NO" dirty="0"/>
              <a:t>5</a:t>
            </a:r>
            <a:r>
              <a:rPr dirty="0"/>
              <a:t> - kr. 3</a:t>
            </a:r>
            <a:r>
              <a:rPr lang="nb-NO" dirty="0"/>
              <a:t>5</a:t>
            </a:r>
            <a:r>
              <a:rPr dirty="0"/>
              <a:t>0 for </a:t>
            </a:r>
            <a:r>
              <a:rPr dirty="0" err="1"/>
              <a:t>leiligheter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kr. </a:t>
            </a:r>
            <a:r>
              <a:rPr lang="nb-NO" dirty="0"/>
              <a:t>5</a:t>
            </a:r>
            <a:r>
              <a:rPr dirty="0"/>
              <a:t>00,- for </a:t>
            </a:r>
            <a:r>
              <a:rPr dirty="0" err="1"/>
              <a:t>øvrige</a:t>
            </a:r>
            <a:r>
              <a:rPr dirty="0"/>
              <a:t> </a:t>
            </a:r>
            <a:r>
              <a:rPr dirty="0" err="1"/>
              <a:t>boliger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næringsenheter</a:t>
            </a:r>
            <a:r>
              <a:rPr dirty="0"/>
              <a:t>»</a:t>
            </a:r>
          </a:p>
        </p:txBody>
      </p:sp>
      <p:pic>
        <p:nvPicPr>
          <p:cNvPr id="114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229225"/>
            <a:ext cx="2124075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Viktige saker 2023/202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rPr dirty="0" err="1"/>
              <a:t>Viktige</a:t>
            </a:r>
            <a:r>
              <a:rPr dirty="0"/>
              <a:t> saker 202</a:t>
            </a:r>
            <a:r>
              <a:rPr lang="nb-NO" dirty="0"/>
              <a:t>5</a:t>
            </a:r>
            <a:r>
              <a:rPr dirty="0"/>
              <a:t>/202</a:t>
            </a:r>
            <a:r>
              <a:rPr lang="nb-NO" dirty="0"/>
              <a:t>6</a:t>
            </a:r>
            <a:endParaRPr dirty="0"/>
          </a:p>
        </p:txBody>
      </p:sp>
      <p:sp>
        <p:nvSpPr>
          <p:cNvPr id="118" name="Trygge bomiljø, blant annet gjennom innspill til det planverk som kommunen styrer etter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/>
            </a:pPr>
            <a:r>
              <a:rPr sz="2400" dirty="0" err="1"/>
              <a:t>Trygge</a:t>
            </a:r>
            <a:r>
              <a:rPr sz="2400" dirty="0"/>
              <a:t> </a:t>
            </a:r>
            <a:r>
              <a:rPr sz="2400" dirty="0" err="1"/>
              <a:t>bomiljø</a:t>
            </a:r>
            <a:r>
              <a:rPr sz="2400" dirty="0"/>
              <a:t>, </a:t>
            </a:r>
            <a:r>
              <a:rPr sz="2400" dirty="0" err="1"/>
              <a:t>blant</a:t>
            </a:r>
            <a:r>
              <a:rPr sz="2400" dirty="0"/>
              <a:t> </a:t>
            </a:r>
            <a:r>
              <a:rPr sz="2400" dirty="0" err="1"/>
              <a:t>annet</a:t>
            </a:r>
            <a:r>
              <a:rPr sz="2400" dirty="0"/>
              <a:t> </a:t>
            </a:r>
            <a:r>
              <a:rPr sz="2400" dirty="0" err="1"/>
              <a:t>gjennom</a:t>
            </a:r>
            <a:r>
              <a:rPr sz="2400" dirty="0"/>
              <a:t> </a:t>
            </a:r>
            <a:r>
              <a:rPr sz="2400" dirty="0" err="1"/>
              <a:t>innspill</a:t>
            </a:r>
            <a:r>
              <a:rPr sz="2400" dirty="0"/>
              <a:t> </a:t>
            </a:r>
            <a:r>
              <a:rPr sz="2400" dirty="0" err="1"/>
              <a:t>til</a:t>
            </a:r>
            <a:r>
              <a:rPr sz="2400" dirty="0"/>
              <a:t> det </a:t>
            </a:r>
            <a:r>
              <a:rPr sz="2400" dirty="0" err="1"/>
              <a:t>planverk</a:t>
            </a:r>
            <a:r>
              <a:rPr sz="2400" dirty="0"/>
              <a:t> </a:t>
            </a:r>
            <a:r>
              <a:rPr sz="2400" dirty="0" err="1"/>
              <a:t>som</a:t>
            </a:r>
            <a:r>
              <a:rPr sz="2400" dirty="0"/>
              <a:t> </a:t>
            </a:r>
            <a:r>
              <a:rPr sz="2400" dirty="0" err="1"/>
              <a:t>kommunen</a:t>
            </a:r>
            <a:r>
              <a:rPr sz="2400" dirty="0"/>
              <a:t> </a:t>
            </a:r>
            <a:r>
              <a:rPr sz="2400" dirty="0" err="1"/>
              <a:t>styrer</a:t>
            </a:r>
            <a:r>
              <a:rPr sz="2400" dirty="0"/>
              <a:t> </a:t>
            </a:r>
            <a:r>
              <a:rPr sz="2400" dirty="0" err="1"/>
              <a:t>etter</a:t>
            </a:r>
            <a:endParaRPr sz="2400" dirty="0"/>
          </a:p>
          <a:p>
            <a:pPr>
              <a:spcBef>
                <a:spcPts val="400"/>
              </a:spcBef>
              <a:buChar char="•"/>
              <a:defRPr sz="2000"/>
            </a:pPr>
            <a:r>
              <a:rPr sz="2400" dirty="0" err="1"/>
              <a:t>Oppfølgning</a:t>
            </a:r>
            <a:r>
              <a:rPr sz="2400" dirty="0"/>
              <a:t> </a:t>
            </a:r>
            <a:r>
              <a:rPr sz="2400" dirty="0" err="1"/>
              <a:t>utbygging</a:t>
            </a:r>
            <a:r>
              <a:rPr sz="2400" dirty="0"/>
              <a:t> av E18 </a:t>
            </a:r>
            <a:r>
              <a:rPr lang="nb-NO" sz="2400" dirty="0"/>
              <a:t>/</a:t>
            </a:r>
            <a:r>
              <a:rPr lang="nb-NO" sz="2400" dirty="0" err="1"/>
              <a:t>Gjønnestunnelen</a:t>
            </a:r>
            <a:endParaRPr lang="nb-NO" sz="2400" dirty="0"/>
          </a:p>
          <a:p>
            <a:pPr>
              <a:spcBef>
                <a:spcPts val="400"/>
              </a:spcBef>
              <a:buChar char="•"/>
              <a:defRPr sz="2000"/>
            </a:pPr>
            <a:r>
              <a:rPr sz="2400" dirty="0" err="1"/>
              <a:t>Gode</a:t>
            </a:r>
            <a:r>
              <a:rPr sz="2400" dirty="0"/>
              <a:t> </a:t>
            </a:r>
            <a:r>
              <a:rPr sz="2400" dirty="0" err="1"/>
              <a:t>oppvekst</a:t>
            </a:r>
            <a:r>
              <a:rPr sz="2400" dirty="0"/>
              <a:t> </a:t>
            </a:r>
            <a:r>
              <a:rPr sz="2400" dirty="0" err="1"/>
              <a:t>vilkår</a:t>
            </a:r>
            <a:r>
              <a:rPr sz="2400" dirty="0"/>
              <a:t> for barn </a:t>
            </a:r>
            <a:r>
              <a:rPr sz="2400" dirty="0" err="1"/>
              <a:t>og</a:t>
            </a:r>
            <a:r>
              <a:rPr sz="2400" dirty="0"/>
              <a:t> </a:t>
            </a:r>
            <a:r>
              <a:rPr sz="2400" dirty="0" err="1"/>
              <a:t>unge</a:t>
            </a:r>
            <a:r>
              <a:rPr sz="2400" dirty="0"/>
              <a:t> i </a:t>
            </a:r>
            <a:r>
              <a:rPr sz="2400" dirty="0" err="1"/>
              <a:t>vårt</a:t>
            </a:r>
            <a:r>
              <a:rPr sz="2400" dirty="0"/>
              <a:t> </a:t>
            </a:r>
            <a:r>
              <a:rPr sz="2400" dirty="0" err="1"/>
              <a:t>område</a:t>
            </a:r>
            <a:endParaRPr sz="2400" dirty="0"/>
          </a:p>
          <a:p>
            <a:pPr>
              <a:spcBef>
                <a:spcPts val="400"/>
              </a:spcBef>
              <a:buChar char="•"/>
              <a:defRPr sz="2000"/>
            </a:pPr>
            <a:r>
              <a:rPr sz="2400" dirty="0" err="1"/>
              <a:t>Trafikksikkerhet</a:t>
            </a:r>
            <a:r>
              <a:rPr sz="2400" dirty="0"/>
              <a:t> </a:t>
            </a:r>
            <a:r>
              <a:rPr sz="2400" dirty="0" err="1"/>
              <a:t>og</a:t>
            </a:r>
            <a:r>
              <a:rPr sz="2400" dirty="0"/>
              <a:t> </a:t>
            </a:r>
            <a:r>
              <a:rPr sz="2400" dirty="0" err="1"/>
              <a:t>offentlig</a:t>
            </a:r>
            <a:r>
              <a:rPr sz="2400" dirty="0"/>
              <a:t> </a:t>
            </a:r>
            <a:r>
              <a:rPr sz="2400" dirty="0" err="1"/>
              <a:t>kommunikasjon</a:t>
            </a:r>
            <a:r>
              <a:rPr sz="2400" dirty="0"/>
              <a:t> </a:t>
            </a:r>
            <a:r>
              <a:rPr sz="2400" dirty="0" err="1"/>
              <a:t>på</a:t>
            </a:r>
            <a:r>
              <a:rPr sz="2400" dirty="0"/>
              <a:t> </a:t>
            </a:r>
            <a:r>
              <a:rPr sz="2400" dirty="0" err="1"/>
              <a:t>Blommenholm</a:t>
            </a:r>
            <a:endParaRPr lang="nb-NO" sz="2400" dirty="0"/>
          </a:p>
          <a:p>
            <a:pPr>
              <a:spcBef>
                <a:spcPts val="400"/>
              </a:spcBef>
              <a:buChar char="•"/>
              <a:defRPr sz="2000"/>
            </a:pPr>
            <a:r>
              <a:rPr lang="nb-NO" sz="2400" dirty="0"/>
              <a:t>Beredskapsplaner for Blommenholm</a:t>
            </a:r>
            <a:endParaRPr sz="2400" dirty="0"/>
          </a:p>
          <a:p>
            <a:pPr>
              <a:spcBef>
                <a:spcPts val="400"/>
              </a:spcBef>
              <a:buChar char="•"/>
              <a:defRPr sz="2000"/>
            </a:pPr>
            <a:r>
              <a:rPr sz="2400" dirty="0" err="1"/>
              <a:t>Kvistinnsamling</a:t>
            </a:r>
            <a:r>
              <a:rPr sz="2400" dirty="0"/>
              <a:t>  202</a:t>
            </a:r>
            <a:r>
              <a:rPr lang="nb-NO" sz="2400" dirty="0"/>
              <a:t>5 – </a:t>
            </a:r>
            <a:r>
              <a:rPr lang="nb-NO" sz="2400" b="1" dirty="0"/>
              <a:t>22 april til 5 mai</a:t>
            </a:r>
          </a:p>
          <a:p>
            <a:pPr>
              <a:spcBef>
                <a:spcPts val="400"/>
              </a:spcBef>
              <a:buChar char="•"/>
              <a:defRPr sz="2000"/>
            </a:pPr>
            <a:r>
              <a:rPr lang="nb-NO" sz="2400" dirty="0"/>
              <a:t>Gruskasser vinteren 25/26</a:t>
            </a:r>
            <a:endParaRPr sz="2400" dirty="0"/>
          </a:p>
          <a:p>
            <a:pPr>
              <a:spcBef>
                <a:spcPts val="400"/>
              </a:spcBef>
              <a:buChar char="•"/>
              <a:defRPr sz="2000"/>
            </a:pPr>
            <a:r>
              <a:rPr sz="2400" dirty="0" err="1"/>
              <a:t>Elektronisk</a:t>
            </a:r>
            <a:r>
              <a:rPr sz="2400" dirty="0"/>
              <a:t> </a:t>
            </a:r>
            <a:r>
              <a:rPr sz="2400" dirty="0" err="1"/>
              <a:t>medlemsregister</a:t>
            </a:r>
            <a:r>
              <a:rPr sz="2400" dirty="0"/>
              <a:t> – email </a:t>
            </a:r>
            <a:endParaRPr lang="nb-NO" sz="2400" dirty="0"/>
          </a:p>
        </p:txBody>
      </p:sp>
      <p:pic>
        <p:nvPicPr>
          <p:cNvPr id="119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229225"/>
            <a:ext cx="2124075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Valgkomiteen innstilling 2022/23"/>
          <p:cNvSpPr txBox="1">
            <a:spLocks noGrp="1"/>
          </p:cNvSpPr>
          <p:nvPr>
            <p:ph type="title" idx="4294967295"/>
          </p:nvPr>
        </p:nvSpPr>
        <p:spPr>
          <a:xfrm>
            <a:off x="457200" y="247648"/>
            <a:ext cx="8229600" cy="11430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 err="1"/>
              <a:t>Valgkomiteen</a:t>
            </a:r>
            <a:r>
              <a:rPr lang="nb-NO" dirty="0"/>
              <a:t>s</a:t>
            </a:r>
            <a:r>
              <a:rPr dirty="0"/>
              <a:t> </a:t>
            </a:r>
            <a:r>
              <a:rPr dirty="0" err="1"/>
              <a:t>innstilling</a:t>
            </a:r>
            <a:r>
              <a:rPr dirty="0"/>
              <a:t> </a:t>
            </a:r>
            <a:r>
              <a:rPr lang="nb-NO" dirty="0"/>
              <a:t>2025/26</a:t>
            </a:r>
            <a:br>
              <a:rPr dirty="0"/>
            </a:br>
            <a:endParaRPr dirty="0"/>
          </a:p>
        </p:txBody>
      </p:sp>
      <p:sp>
        <p:nvSpPr>
          <p:cNvPr id="123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9A20445-94A3-66AD-CE09-1D97EA05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20" y="1091381"/>
            <a:ext cx="6017342" cy="502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rslag til vedtak sak 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dirty="0" err="1"/>
              <a:t>Forslag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vedtak</a:t>
            </a:r>
            <a:r>
              <a:rPr dirty="0"/>
              <a:t> </a:t>
            </a:r>
            <a:r>
              <a:rPr dirty="0" err="1"/>
              <a:t>sak</a:t>
            </a:r>
            <a:r>
              <a:rPr dirty="0"/>
              <a:t> 5</a:t>
            </a:r>
          </a:p>
        </p:txBody>
      </p:sp>
      <p:sp>
        <p:nvSpPr>
          <p:cNvPr id="127" name="« Årsmøtet godkjente valgkomiteens innstilling til styresammensetning for Blommenholm Vel 2023/2024»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SzTx/>
              <a:buNone/>
              <a:defRPr sz="4400"/>
            </a:lvl1pPr>
          </a:lstStyle>
          <a:p>
            <a:r>
              <a:rPr dirty="0"/>
              <a:t>« </a:t>
            </a:r>
            <a:r>
              <a:rPr dirty="0" err="1"/>
              <a:t>Årsmøtet</a:t>
            </a:r>
            <a:r>
              <a:rPr dirty="0"/>
              <a:t> </a:t>
            </a:r>
            <a:r>
              <a:rPr dirty="0" err="1"/>
              <a:t>godkjente</a:t>
            </a:r>
            <a:r>
              <a:rPr dirty="0"/>
              <a:t> </a:t>
            </a:r>
            <a:r>
              <a:rPr dirty="0" err="1"/>
              <a:t>valgkomiteens</a:t>
            </a:r>
            <a:r>
              <a:rPr dirty="0"/>
              <a:t> </a:t>
            </a:r>
            <a:r>
              <a:rPr dirty="0" err="1"/>
              <a:t>innstilling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styresammensetning</a:t>
            </a:r>
            <a:r>
              <a:rPr lang="nb-NO" dirty="0"/>
              <a:t>, revisorer</a:t>
            </a:r>
            <a:r>
              <a:rPr dirty="0"/>
              <a:t> </a:t>
            </a:r>
            <a:r>
              <a:rPr lang="nb-NO" dirty="0"/>
              <a:t>og valgkomite </a:t>
            </a:r>
            <a:r>
              <a:rPr dirty="0"/>
              <a:t>for </a:t>
            </a:r>
            <a:r>
              <a:rPr dirty="0" err="1"/>
              <a:t>Blommenholm</a:t>
            </a:r>
            <a:r>
              <a:rPr dirty="0"/>
              <a:t> Vel 202</a:t>
            </a:r>
            <a:r>
              <a:rPr lang="nb-NO" dirty="0"/>
              <a:t>5</a:t>
            </a:r>
            <a:r>
              <a:rPr dirty="0"/>
              <a:t>/202</a:t>
            </a:r>
            <a:r>
              <a:rPr lang="nb-NO" dirty="0"/>
              <a:t>6</a:t>
            </a:r>
            <a:r>
              <a:rPr dirty="0"/>
              <a:t>»</a:t>
            </a:r>
          </a:p>
        </p:txBody>
      </p:sp>
      <p:pic>
        <p:nvPicPr>
          <p:cNvPr id="128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229225"/>
            <a:ext cx="2124075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bbeltklikk her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Tx/>
              <a:buNone/>
              <a:defRPr b="1"/>
            </a:lvl1pPr>
          </a:lstStyle>
          <a:p>
            <a:r>
              <a:rPr dirty="0"/>
              <a:t>	</a:t>
            </a:r>
          </a:p>
        </p:txBody>
      </p:sp>
      <p:sp>
        <p:nvSpPr>
          <p:cNvPr id="132" name="Takk!"/>
          <p:cNvSpPr txBox="1"/>
          <p:nvPr/>
        </p:nvSpPr>
        <p:spPr>
          <a:xfrm>
            <a:off x="1331593" y="333375"/>
            <a:ext cx="7011039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400">
                <a:solidFill>
                  <a:srgbClr val="376092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</a:defRPr>
            </a:lvl1pPr>
          </a:lstStyle>
          <a:p>
            <a:endParaRPr dirty="0"/>
          </a:p>
        </p:txBody>
      </p:sp>
      <p:sp>
        <p:nvSpPr>
          <p:cNvPr id="134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FA3096F-3367-522F-B17A-EF5DE8BA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68" y="627017"/>
            <a:ext cx="7315199" cy="54991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ksliste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Saksliste</a:t>
            </a:r>
          </a:p>
        </p:txBody>
      </p:sp>
      <p:sp>
        <p:nvSpPr>
          <p:cNvPr id="26" name="Godkjenning av innkalling og dagsorden, valg av møteleder, sekretær og to personer til å undertegne protokollen…"/>
          <p:cNvSpPr txBox="1">
            <a:spLocks noGrp="1"/>
          </p:cNvSpPr>
          <p:nvPr>
            <p:ph type="body" idx="4294967295"/>
          </p:nvPr>
        </p:nvSpPr>
        <p:spPr>
          <a:xfrm>
            <a:off x="457200" y="1268411"/>
            <a:ext cx="8229600" cy="485775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500"/>
              </a:spcBef>
              <a:buFontTx/>
              <a:buAutoNum type="arabicPeriod"/>
              <a:defRPr sz="2400" b="1"/>
            </a:pPr>
            <a:r>
              <a:rPr sz="2800" dirty="0" err="1"/>
              <a:t>Godkjenning</a:t>
            </a:r>
            <a:r>
              <a:rPr sz="2800" dirty="0"/>
              <a:t> av </a:t>
            </a:r>
            <a:r>
              <a:rPr sz="2800" dirty="0" err="1"/>
              <a:t>innkalling</a:t>
            </a:r>
            <a:r>
              <a:rPr sz="2800" dirty="0"/>
              <a:t> </a:t>
            </a:r>
            <a:r>
              <a:rPr sz="2800" dirty="0" err="1"/>
              <a:t>og</a:t>
            </a:r>
            <a:r>
              <a:rPr sz="2800" dirty="0"/>
              <a:t> </a:t>
            </a:r>
            <a:r>
              <a:rPr sz="2800" dirty="0" err="1"/>
              <a:t>dagsorden</a:t>
            </a:r>
            <a:r>
              <a:rPr sz="2800" dirty="0"/>
              <a:t>, </a:t>
            </a:r>
            <a:r>
              <a:rPr sz="2800" dirty="0" err="1"/>
              <a:t>valg</a:t>
            </a:r>
            <a:r>
              <a:rPr sz="2800" dirty="0"/>
              <a:t> av </a:t>
            </a:r>
            <a:r>
              <a:rPr sz="2800" dirty="0" err="1"/>
              <a:t>møteleder</a:t>
            </a:r>
            <a:r>
              <a:rPr sz="2800" dirty="0"/>
              <a:t>, </a:t>
            </a:r>
            <a:r>
              <a:rPr sz="2800" dirty="0" err="1"/>
              <a:t>sekretær</a:t>
            </a:r>
            <a:r>
              <a:rPr sz="2800" dirty="0"/>
              <a:t> </a:t>
            </a:r>
            <a:r>
              <a:rPr sz="2800" dirty="0" err="1"/>
              <a:t>og</a:t>
            </a:r>
            <a:r>
              <a:rPr sz="2800" dirty="0"/>
              <a:t> to </a:t>
            </a:r>
            <a:r>
              <a:rPr sz="2800" dirty="0" err="1"/>
              <a:t>personer</a:t>
            </a:r>
            <a:r>
              <a:rPr sz="2800" dirty="0"/>
              <a:t> </a:t>
            </a:r>
            <a:r>
              <a:rPr sz="2800" dirty="0" err="1"/>
              <a:t>til</a:t>
            </a:r>
            <a:r>
              <a:rPr sz="2800" dirty="0"/>
              <a:t> å </a:t>
            </a:r>
            <a:r>
              <a:rPr sz="2800" dirty="0" err="1"/>
              <a:t>undertegne</a:t>
            </a:r>
            <a:r>
              <a:rPr sz="2800" dirty="0"/>
              <a:t> </a:t>
            </a:r>
            <a:r>
              <a:rPr sz="2800" dirty="0" err="1"/>
              <a:t>protokollen</a:t>
            </a:r>
            <a:endParaRPr sz="2800" dirty="0"/>
          </a:p>
          <a:p>
            <a:pPr marL="457200" indent="-457200">
              <a:spcBef>
                <a:spcPts val="500"/>
              </a:spcBef>
              <a:buFontTx/>
              <a:buAutoNum type="arabicPeriod" startAt="2"/>
              <a:defRPr sz="2400" b="1"/>
            </a:pPr>
            <a:r>
              <a:rPr sz="2800" dirty="0" err="1"/>
              <a:t>Årsberetning</a:t>
            </a:r>
            <a:r>
              <a:rPr sz="2800" dirty="0"/>
              <a:t> 202</a:t>
            </a:r>
            <a:r>
              <a:rPr lang="nb-NO" sz="2800" dirty="0"/>
              <a:t>4</a:t>
            </a:r>
            <a:r>
              <a:rPr sz="2800" dirty="0"/>
              <a:t> med </a:t>
            </a:r>
            <a:r>
              <a:rPr sz="2800" dirty="0" err="1"/>
              <a:t>hovedvekt</a:t>
            </a:r>
            <a:r>
              <a:rPr sz="2800" dirty="0"/>
              <a:t> </a:t>
            </a:r>
            <a:r>
              <a:rPr sz="2800" dirty="0" err="1"/>
              <a:t>på</a:t>
            </a:r>
            <a:r>
              <a:rPr sz="2800" dirty="0"/>
              <a:t> de </a:t>
            </a:r>
            <a:r>
              <a:rPr sz="2800" dirty="0" err="1"/>
              <a:t>viktigste</a:t>
            </a:r>
            <a:r>
              <a:rPr sz="2800" dirty="0"/>
              <a:t> </a:t>
            </a:r>
            <a:r>
              <a:rPr lang="nb-NO" sz="2800" dirty="0"/>
              <a:t>sakene</a:t>
            </a:r>
            <a:r>
              <a:rPr sz="2800" dirty="0"/>
              <a:t>	</a:t>
            </a:r>
          </a:p>
          <a:p>
            <a:pPr marL="457200" indent="-457200">
              <a:spcBef>
                <a:spcPts val="500"/>
              </a:spcBef>
              <a:buFontTx/>
              <a:buAutoNum type="arabicPeriod" startAt="2"/>
              <a:defRPr sz="2400" b="1"/>
            </a:pPr>
            <a:r>
              <a:rPr sz="2800" dirty="0" err="1"/>
              <a:t>Regnskap</a:t>
            </a:r>
            <a:r>
              <a:rPr sz="2800" dirty="0"/>
              <a:t> 202</a:t>
            </a:r>
            <a:r>
              <a:rPr lang="nb-NO" sz="2800" dirty="0"/>
              <a:t>4</a:t>
            </a:r>
            <a:r>
              <a:rPr sz="2800" dirty="0"/>
              <a:t> med </a:t>
            </a:r>
            <a:r>
              <a:rPr sz="2800" dirty="0" err="1"/>
              <a:t>kommentarer</a:t>
            </a:r>
            <a:r>
              <a:rPr sz="2800" dirty="0"/>
              <a:t> </a:t>
            </a:r>
            <a:r>
              <a:rPr sz="2800" dirty="0" err="1"/>
              <a:t>og</a:t>
            </a:r>
            <a:r>
              <a:rPr sz="2800" dirty="0"/>
              <a:t> revisors </a:t>
            </a:r>
            <a:r>
              <a:rPr sz="2800" dirty="0" err="1"/>
              <a:t>beretni</a:t>
            </a:r>
            <a:r>
              <a:rPr lang="nb-NO" sz="2800" dirty="0"/>
              <a:t>ng</a:t>
            </a:r>
            <a:r>
              <a:rPr sz="2800" dirty="0"/>
              <a:t>	</a:t>
            </a:r>
            <a:r>
              <a:rPr sz="2800" b="0" dirty="0"/>
              <a:t>		</a:t>
            </a:r>
          </a:p>
          <a:p>
            <a:pPr marL="457200" indent="-457200">
              <a:spcBef>
                <a:spcPts val="500"/>
              </a:spcBef>
              <a:buFontTx/>
              <a:buAutoNum type="arabicPeriod" startAt="2"/>
              <a:defRPr sz="2400" b="1"/>
            </a:pPr>
            <a:r>
              <a:rPr lang="nb-NO" sz="2800" dirty="0"/>
              <a:t>Budsjett 2025 og f</a:t>
            </a:r>
            <a:r>
              <a:rPr sz="2800" dirty="0" err="1"/>
              <a:t>astsettelse</a:t>
            </a:r>
            <a:r>
              <a:rPr sz="2800" dirty="0"/>
              <a:t> av </a:t>
            </a:r>
            <a:r>
              <a:rPr sz="2800" dirty="0" err="1"/>
              <a:t>konti</a:t>
            </a:r>
            <a:r>
              <a:rPr lang="nb-NO" sz="2800" dirty="0"/>
              <a:t>n</a:t>
            </a:r>
            <a:r>
              <a:rPr sz="2800" dirty="0"/>
              <a:t>gent for 202</a:t>
            </a:r>
            <a:r>
              <a:rPr lang="nb-NO" sz="2800" dirty="0"/>
              <a:t>5</a:t>
            </a:r>
            <a:r>
              <a:rPr sz="2800" dirty="0"/>
              <a:t>. </a:t>
            </a:r>
          </a:p>
          <a:p>
            <a:pPr marL="457200" indent="-457200">
              <a:spcBef>
                <a:spcPts val="500"/>
              </a:spcBef>
              <a:buFontTx/>
              <a:buAutoNum type="arabicPeriod" startAt="2"/>
              <a:defRPr sz="2400" b="1"/>
            </a:pPr>
            <a:r>
              <a:rPr sz="2800" dirty="0" err="1"/>
              <a:t>Valg</a:t>
            </a:r>
            <a:endParaRPr sz="2800" dirty="0"/>
          </a:p>
          <a:p>
            <a:pPr marL="457200" indent="-457200">
              <a:spcBef>
                <a:spcPts val="500"/>
              </a:spcBef>
              <a:buFontTx/>
              <a:buAutoNum type="arabicPeriod" startAt="2"/>
              <a:defRPr sz="2400" b="1"/>
            </a:pPr>
            <a:r>
              <a:rPr sz="2800" dirty="0"/>
              <a:t>Mingling med </a:t>
            </a:r>
            <a:r>
              <a:rPr sz="2800" dirty="0" err="1"/>
              <a:t>servering</a:t>
            </a:r>
            <a:r>
              <a:rPr sz="2800" dirty="0"/>
              <a:t> av </a:t>
            </a:r>
            <a:r>
              <a:rPr sz="2800" dirty="0" err="1"/>
              <a:t>kake</a:t>
            </a:r>
            <a:r>
              <a:rPr sz="2800" dirty="0"/>
              <a:t> </a:t>
            </a:r>
            <a:r>
              <a:rPr sz="2800" dirty="0" err="1"/>
              <a:t>og</a:t>
            </a:r>
            <a:r>
              <a:rPr sz="2800" dirty="0"/>
              <a:t> </a:t>
            </a:r>
            <a:r>
              <a:rPr sz="2800" dirty="0" err="1"/>
              <a:t>kaffe</a:t>
            </a:r>
            <a:r>
              <a:rPr sz="2800" dirty="0"/>
              <a:t>/</a:t>
            </a:r>
            <a:r>
              <a:rPr sz="2800" dirty="0" err="1"/>
              <a:t>te</a:t>
            </a:r>
            <a:endParaRPr sz="2800" dirty="0"/>
          </a:p>
          <a:p>
            <a:pPr marL="457200" indent="-457200">
              <a:spcBef>
                <a:spcPts val="500"/>
              </a:spcBef>
              <a:buSzTx/>
              <a:buNone/>
              <a:defRPr sz="2400" b="1"/>
            </a:pPr>
            <a:r>
              <a:rPr sz="2800" dirty="0"/>
              <a:t>7.   </a:t>
            </a:r>
            <a:r>
              <a:rPr lang="nb-NO" sz="2800" dirty="0"/>
              <a:t>Leder av planutvalget Elisabeth Gjølme </a:t>
            </a:r>
          </a:p>
          <a:p>
            <a:pPr marL="457200" indent="-457200">
              <a:spcBef>
                <a:spcPts val="500"/>
              </a:spcBef>
              <a:buSzTx/>
              <a:buNone/>
              <a:defRPr sz="2400" b="1"/>
            </a:pPr>
            <a:r>
              <a:rPr lang="nb-NO" b="0" dirty="0"/>
              <a:t>        </a:t>
            </a:r>
            <a:r>
              <a:rPr lang="nb-NO" sz="2600" b="1" dirty="0"/>
              <a:t>holder innlegg om E18 og Bærum Kommune</a:t>
            </a:r>
            <a:r>
              <a:rPr b="0" dirty="0"/>
              <a:t>	</a:t>
            </a:r>
          </a:p>
        </p:txBody>
      </p:sp>
      <p:pic>
        <p:nvPicPr>
          <p:cNvPr id="27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6" y="5229225"/>
            <a:ext cx="2195514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slag til vedtak Sak 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F497D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rPr dirty="0" err="1"/>
              <a:t>Forslag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vedtak</a:t>
            </a:r>
            <a:r>
              <a:rPr dirty="0"/>
              <a:t> Sak 1</a:t>
            </a:r>
          </a:p>
        </p:txBody>
      </p:sp>
      <p:sp>
        <p:nvSpPr>
          <p:cNvPr id="31" name="« Innkalling og dagsorden godkjennes.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None/>
            </a:pPr>
            <a:r>
              <a:rPr dirty="0"/>
              <a:t>« </a:t>
            </a:r>
            <a:r>
              <a:rPr dirty="0" err="1"/>
              <a:t>Innkalling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dagsorden</a:t>
            </a:r>
            <a:r>
              <a:rPr dirty="0"/>
              <a:t> </a:t>
            </a:r>
            <a:r>
              <a:rPr dirty="0" err="1"/>
              <a:t>godkjennes</a:t>
            </a:r>
            <a:r>
              <a:rPr dirty="0"/>
              <a:t>.</a:t>
            </a:r>
            <a:r>
              <a:rPr lang="nb-NO" dirty="0"/>
              <a:t>"</a:t>
            </a:r>
            <a:endParaRPr dirty="0"/>
          </a:p>
          <a:p>
            <a:pPr marL="0" indent="0">
              <a:buSzTx/>
              <a:buNone/>
            </a:pPr>
            <a:r>
              <a:rPr dirty="0" err="1"/>
              <a:t>Følgende</a:t>
            </a:r>
            <a:r>
              <a:rPr dirty="0"/>
              <a:t> </a:t>
            </a:r>
            <a:r>
              <a:rPr dirty="0" err="1"/>
              <a:t>ble</a:t>
            </a:r>
            <a:r>
              <a:rPr dirty="0"/>
              <a:t> </a:t>
            </a:r>
            <a:r>
              <a:rPr dirty="0" err="1"/>
              <a:t>valgt</a:t>
            </a:r>
            <a:r>
              <a:rPr dirty="0"/>
              <a:t>:</a:t>
            </a:r>
          </a:p>
          <a:p>
            <a:pPr marL="0" indent="0">
              <a:buFontTx/>
              <a:buChar char="-"/>
            </a:pPr>
            <a:r>
              <a:rPr dirty="0" err="1"/>
              <a:t>Møteleder</a:t>
            </a:r>
            <a:r>
              <a:rPr dirty="0"/>
              <a:t>:   Charles Jensen</a:t>
            </a:r>
          </a:p>
          <a:p>
            <a:pPr marL="0" indent="0">
              <a:buFontTx/>
              <a:buChar char="-"/>
            </a:pPr>
            <a:r>
              <a:rPr dirty="0" err="1"/>
              <a:t>Sekretær</a:t>
            </a:r>
            <a:r>
              <a:rPr dirty="0"/>
              <a:t>:	    Morten Østby-Deglum</a:t>
            </a:r>
          </a:p>
          <a:p>
            <a:pPr marL="0" indent="0">
              <a:buFontTx/>
              <a:buChar char="-"/>
            </a:pPr>
            <a:r>
              <a:rPr dirty="0"/>
              <a:t>Til å </a:t>
            </a:r>
            <a:r>
              <a:rPr dirty="0" err="1"/>
              <a:t>underskrive</a:t>
            </a:r>
            <a:r>
              <a:rPr dirty="0"/>
              <a:t> </a:t>
            </a:r>
            <a:r>
              <a:rPr dirty="0" err="1"/>
              <a:t>protokollen</a:t>
            </a:r>
            <a:r>
              <a:rPr dirty="0"/>
              <a:t>:</a:t>
            </a:r>
            <a:endParaRPr lang="nb-NO" dirty="0"/>
          </a:p>
          <a:p>
            <a:pPr marL="0" indent="0">
              <a:buFontTx/>
              <a:buChar char="-"/>
            </a:pPr>
            <a:r>
              <a:rPr lang="nb-NO" dirty="0"/>
              <a:t>Ragnhild Dagen</a:t>
            </a:r>
          </a:p>
          <a:p>
            <a:pPr marL="0" indent="0">
              <a:buFontTx/>
              <a:buChar char="-"/>
            </a:pPr>
            <a:r>
              <a:rPr lang="nb-NO" dirty="0"/>
              <a:t>Arne Nilsen</a:t>
            </a:r>
            <a:endParaRPr dirty="0"/>
          </a:p>
          <a:p>
            <a:pPr marL="0" indent="0">
              <a:buSzTx/>
              <a:buNone/>
            </a:pPr>
            <a:r>
              <a:rPr dirty="0"/>
              <a:t>		</a:t>
            </a:r>
          </a:p>
        </p:txBody>
      </p:sp>
      <p:pic>
        <p:nvPicPr>
          <p:cNvPr id="32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229225"/>
            <a:ext cx="2124075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tyrets arbeidsprogram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t>Styrets arbeidsprogram</a:t>
            </a:r>
          </a:p>
        </p:txBody>
      </p:sp>
      <p:sp>
        <p:nvSpPr>
          <p:cNvPr id="36" name="Velforeningen skal ivareta beboernes lokale interesser og er områdets talerør overfor offentlige myndigheter og selskaper når det gjelder: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 sz="3000"/>
            </a:pPr>
            <a:r>
              <a:t>Velforeningen skal ivareta beboernes lokale interesser og er områdets talerør overfor offentlige myndigheter og selskaper når det gjelder:</a:t>
            </a:r>
          </a:p>
          <a:p>
            <a:pPr marL="1143000" lvl="2" indent="-228600">
              <a:spcBef>
                <a:spcPts val="0"/>
              </a:spcBef>
              <a:defRPr sz="2200"/>
            </a:pPr>
            <a:r>
              <a:t>Arealbruk, herunder friareal, fellesareal og grønnstruktur</a:t>
            </a:r>
          </a:p>
          <a:p>
            <a:pPr marL="1143000" lvl="2" indent="-228600">
              <a:spcBef>
                <a:spcPts val="0"/>
              </a:spcBef>
              <a:defRPr sz="2200"/>
            </a:pPr>
            <a:r>
              <a:t>Utbyggingsplaner og reguleringsplaner</a:t>
            </a:r>
          </a:p>
          <a:p>
            <a:pPr marL="1143000" lvl="2" indent="-228600">
              <a:spcBef>
                <a:spcPts val="0"/>
              </a:spcBef>
              <a:defRPr sz="2200"/>
            </a:pPr>
            <a:r>
              <a:t>Trafikksikkerhet og kommunikasjon</a:t>
            </a:r>
          </a:p>
          <a:p>
            <a:pPr marL="1143000" lvl="2" indent="-228600">
              <a:spcBef>
                <a:spcPts val="0"/>
              </a:spcBef>
              <a:defRPr sz="2200"/>
            </a:pPr>
            <a:r>
              <a:t>Tilbud til barn og unge</a:t>
            </a:r>
          </a:p>
          <a:p>
            <a:pPr marL="1143000" lvl="2" indent="-228600">
              <a:spcBef>
                <a:spcPts val="0"/>
              </a:spcBef>
              <a:defRPr sz="2200"/>
            </a:pPr>
            <a:r>
              <a:t>Nærmiljø</a:t>
            </a:r>
          </a:p>
          <a:p>
            <a:pPr marL="1143000" lvl="2" indent="-228600">
              <a:spcBef>
                <a:spcPts val="0"/>
              </a:spcBef>
              <a:defRPr sz="2200"/>
            </a:pPr>
            <a:r>
              <a:t>Offentlige tjenestetilbud</a:t>
            </a:r>
          </a:p>
        </p:txBody>
      </p:sp>
      <p:pic>
        <p:nvPicPr>
          <p:cNvPr id="37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6" y="5229225"/>
            <a:ext cx="2195514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jemmesider www.blommenholmvel.no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0740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86967">
              <a:defRPr sz="4200" b="1">
                <a:solidFill>
                  <a:srgbClr val="1F497D"/>
                </a:solidFill>
                <a:effectLst>
                  <a:outerShdw blurRad="12700" dist="24638" dir="2700000" rotWithShape="0">
                    <a:srgbClr val="DDDDDD"/>
                  </a:outerShdw>
                </a:effectLst>
              </a:defRPr>
            </a:pPr>
            <a:r>
              <a:rPr dirty="0" err="1"/>
              <a:t>Hjemmesider</a:t>
            </a:r>
            <a:br>
              <a:rPr dirty="0"/>
            </a:br>
            <a:r>
              <a:rPr sz="3100" b="0" dirty="0"/>
              <a:t>www.blommenholmvel.no</a:t>
            </a:r>
          </a:p>
        </p:txBody>
      </p:sp>
      <p:sp>
        <p:nvSpPr>
          <p:cNvPr id="42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634277-0429-70BD-0836-3D2A86A0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649"/>
            <a:ext cx="9144000" cy="506611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lommenholm Vel på Facebook med ca 600 følgere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86383">
              <a:defRPr sz="3700">
                <a:solidFill>
                  <a:srgbClr val="1F497D"/>
                </a:solidFill>
                <a:effectLst>
                  <a:outerShdw blurRad="12700" dist="21844" dir="2700000" rotWithShape="0">
                    <a:srgbClr val="DDDDDD"/>
                  </a:outerShdw>
                </a:effectLst>
              </a:defRPr>
            </a:pPr>
            <a:r>
              <a:rPr dirty="0" err="1"/>
              <a:t>Blommenholm</a:t>
            </a:r>
            <a:r>
              <a:rPr dirty="0"/>
              <a:t> Vel </a:t>
            </a:r>
            <a:r>
              <a:rPr dirty="0" err="1"/>
              <a:t>på</a:t>
            </a:r>
            <a:br>
              <a:rPr dirty="0"/>
            </a:br>
            <a:r>
              <a:rPr dirty="0"/>
              <a:t>Facebook med </a:t>
            </a:r>
            <a:r>
              <a:rPr lang="nb-NO" dirty="0"/>
              <a:t>662 </a:t>
            </a:r>
            <a:r>
              <a:rPr dirty="0" err="1"/>
              <a:t>følgere</a:t>
            </a:r>
            <a:r>
              <a:rPr lang="nb-NO" dirty="0"/>
              <a:t>!</a:t>
            </a:r>
            <a:endParaRPr dirty="0"/>
          </a:p>
        </p:txBody>
      </p:sp>
      <p:sp>
        <p:nvSpPr>
          <p:cNvPr id="45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09BDC55-D314-198B-591C-2AA2E04C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9" y="1417638"/>
            <a:ext cx="8675581" cy="54403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beidet i 202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536">
              <a:defRPr sz="3700">
                <a:solidFill>
                  <a:srgbClr val="376092"/>
                </a:solidFill>
                <a:effectLst>
                  <a:outerShdw blurRad="12700" dist="23876" dir="2700000" rotWithShape="0">
                    <a:srgbClr val="DDDDDD"/>
                  </a:outerShdw>
                </a:effectLst>
              </a:defRPr>
            </a:pPr>
            <a:r>
              <a:rPr dirty="0" err="1"/>
              <a:t>Arbeidet</a:t>
            </a:r>
            <a:r>
              <a:rPr dirty="0"/>
              <a:t> i 202</a:t>
            </a:r>
            <a:r>
              <a:rPr lang="nb-NO" dirty="0"/>
              <a:t>4</a:t>
            </a:r>
            <a:br>
              <a:rPr dirty="0"/>
            </a:br>
            <a:endParaRPr dirty="0"/>
          </a:p>
        </p:txBody>
      </p:sp>
      <p:sp>
        <p:nvSpPr>
          <p:cNvPr id="49" name="Følgende arbeid er utført:…"/>
          <p:cNvSpPr txBox="1"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•"/>
              <a:defRPr sz="2400"/>
            </a:pPr>
            <a:r>
              <a:rPr dirty="0" err="1"/>
              <a:t>Følgende</a:t>
            </a:r>
            <a:r>
              <a:rPr dirty="0"/>
              <a:t> </a:t>
            </a:r>
            <a:r>
              <a:rPr dirty="0" err="1"/>
              <a:t>arbeid</a:t>
            </a:r>
            <a:r>
              <a:rPr dirty="0"/>
              <a:t> er </a:t>
            </a:r>
            <a:r>
              <a:rPr dirty="0" err="1"/>
              <a:t>utført</a:t>
            </a:r>
            <a:r>
              <a:rPr dirty="0"/>
              <a:t>:</a:t>
            </a:r>
          </a:p>
          <a:p>
            <a:pPr marL="1143000" lvl="2" indent="-228600">
              <a:spcBef>
                <a:spcPts val="0"/>
              </a:spcBef>
              <a:defRPr sz="2000"/>
            </a:pPr>
            <a:r>
              <a:rPr dirty="0"/>
              <a:t>5 </a:t>
            </a:r>
            <a:r>
              <a:rPr dirty="0" err="1"/>
              <a:t>styremøter</a:t>
            </a:r>
            <a:r>
              <a:rPr dirty="0"/>
              <a:t> + 3 </a:t>
            </a:r>
            <a:r>
              <a:rPr dirty="0" err="1"/>
              <a:t>møter</a:t>
            </a:r>
            <a:r>
              <a:rPr dirty="0"/>
              <a:t> i </a:t>
            </a:r>
            <a:r>
              <a:rPr dirty="0" err="1"/>
              <a:t>Bærum</a:t>
            </a:r>
            <a:r>
              <a:rPr dirty="0"/>
              <a:t> </a:t>
            </a:r>
            <a:r>
              <a:rPr dirty="0" err="1"/>
              <a:t>Velforbund</a:t>
            </a:r>
            <a:r>
              <a:rPr dirty="0"/>
              <a:t> 2 </a:t>
            </a:r>
            <a:r>
              <a:rPr dirty="0" err="1"/>
              <a:t>kommunale</a:t>
            </a:r>
            <a:r>
              <a:rPr dirty="0"/>
              <a:t> </a:t>
            </a:r>
            <a:r>
              <a:rPr dirty="0" err="1"/>
              <a:t>høringer</a:t>
            </a:r>
            <a:r>
              <a:rPr dirty="0"/>
              <a:t>  </a:t>
            </a:r>
          </a:p>
          <a:p>
            <a:pPr marL="1143000" lvl="2" indent="-228600">
              <a:spcBef>
                <a:spcPts val="0"/>
              </a:spcBef>
              <a:defRPr sz="2000"/>
            </a:pPr>
            <a:r>
              <a:rPr lang="nb-NO" dirty="0"/>
              <a:t>6</a:t>
            </a:r>
            <a:r>
              <a:rPr dirty="0"/>
              <a:t> </a:t>
            </a:r>
            <a:r>
              <a:rPr dirty="0" err="1"/>
              <a:t>Kveldsmøter</a:t>
            </a:r>
            <a:r>
              <a:rPr dirty="0"/>
              <a:t> i </a:t>
            </a:r>
            <a:r>
              <a:rPr dirty="0" err="1"/>
              <a:t>kommunen</a:t>
            </a:r>
            <a:r>
              <a:rPr dirty="0"/>
              <a:t>:</a:t>
            </a:r>
          </a:p>
          <a:p>
            <a:pPr marL="1600200" lvl="3" indent="-228600">
              <a:spcBef>
                <a:spcPts val="0"/>
              </a:spcBef>
              <a:defRPr sz="2000"/>
            </a:pPr>
            <a:r>
              <a:rPr dirty="0" err="1"/>
              <a:t>Utbyggingen</a:t>
            </a:r>
            <a:r>
              <a:rPr dirty="0"/>
              <a:t> </a:t>
            </a:r>
            <a:r>
              <a:rPr lang="nb-NO" dirty="0" err="1"/>
              <a:t>Gjønnestunnelen</a:t>
            </a:r>
            <a:endParaRPr dirty="0"/>
          </a:p>
          <a:p>
            <a:pPr marL="1600200" lvl="3" indent="-228600">
              <a:spcBef>
                <a:spcPts val="0"/>
              </a:spcBef>
              <a:defRPr sz="2000"/>
            </a:pPr>
            <a:r>
              <a:rPr dirty="0"/>
              <a:t>E18</a:t>
            </a:r>
          </a:p>
          <a:p>
            <a:pPr marL="1600200" lvl="3" indent="-228600">
              <a:spcBef>
                <a:spcPts val="0"/>
              </a:spcBef>
              <a:defRPr sz="2000"/>
            </a:pPr>
            <a:r>
              <a:rPr dirty="0"/>
              <a:t>2 </a:t>
            </a:r>
            <a:r>
              <a:rPr dirty="0" err="1"/>
              <a:t>møter</a:t>
            </a:r>
            <a:r>
              <a:rPr dirty="0"/>
              <a:t> med </a:t>
            </a:r>
            <a:r>
              <a:rPr dirty="0" err="1"/>
              <a:t>administrasjonen</a:t>
            </a:r>
            <a:r>
              <a:rPr dirty="0"/>
              <a:t> i </a:t>
            </a:r>
            <a:r>
              <a:rPr dirty="0" err="1"/>
              <a:t>kommunen</a:t>
            </a:r>
            <a:endParaRPr dirty="0"/>
          </a:p>
          <a:p>
            <a:pPr marL="1600200" lvl="3" indent="-228600">
              <a:spcBef>
                <a:spcPts val="0"/>
              </a:spcBef>
              <a:defRPr sz="2000"/>
            </a:pPr>
            <a:r>
              <a:rPr dirty="0" err="1"/>
              <a:t>Møte</a:t>
            </a:r>
            <a:r>
              <a:rPr dirty="0"/>
              <a:t> med </a:t>
            </a:r>
            <a:r>
              <a:rPr dirty="0" err="1"/>
              <a:t>Formannskapet</a:t>
            </a:r>
            <a:endParaRPr dirty="0"/>
          </a:p>
          <a:p>
            <a:pPr marL="1143000" lvl="2" indent="-228600">
              <a:spcBef>
                <a:spcPts val="0"/>
              </a:spcBef>
              <a:defRPr sz="2000"/>
            </a:pPr>
            <a:r>
              <a:rPr dirty="0" err="1"/>
              <a:t>Innsamling</a:t>
            </a:r>
            <a:r>
              <a:rPr dirty="0"/>
              <a:t> av </a:t>
            </a:r>
            <a:r>
              <a:rPr dirty="0" err="1"/>
              <a:t>kvist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hageavfall</a:t>
            </a:r>
            <a:r>
              <a:rPr dirty="0"/>
              <a:t>/</a:t>
            </a:r>
            <a:r>
              <a:rPr dirty="0" err="1"/>
              <a:t>gruskassene</a:t>
            </a:r>
            <a:endParaRPr dirty="0"/>
          </a:p>
          <a:p>
            <a:pPr marL="1143000" lvl="2" indent="-228600">
              <a:spcBef>
                <a:spcPts val="0"/>
              </a:spcBef>
              <a:defRPr sz="2000"/>
            </a:pPr>
            <a:r>
              <a:rPr dirty="0" err="1"/>
              <a:t>Henvendelser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</a:t>
            </a:r>
            <a:r>
              <a:rPr dirty="0" err="1"/>
              <a:t>beboere</a:t>
            </a:r>
            <a:r>
              <a:rPr dirty="0"/>
              <a:t> – </a:t>
            </a:r>
            <a:r>
              <a:rPr dirty="0" err="1"/>
              <a:t>brøyting</a:t>
            </a:r>
            <a:r>
              <a:rPr dirty="0"/>
              <a:t>/</a:t>
            </a:r>
            <a:r>
              <a:rPr dirty="0" err="1"/>
              <a:t>veilys</a:t>
            </a:r>
            <a:r>
              <a:rPr dirty="0"/>
              <a:t>/</a:t>
            </a:r>
            <a:r>
              <a:rPr dirty="0" err="1"/>
              <a:t>fortau</a:t>
            </a:r>
            <a:r>
              <a:rPr dirty="0"/>
              <a:t>/</a:t>
            </a:r>
            <a:r>
              <a:rPr dirty="0" err="1"/>
              <a:t>parkering</a:t>
            </a:r>
            <a:r>
              <a:rPr dirty="0"/>
              <a:t> etc.</a:t>
            </a:r>
          </a:p>
          <a:p>
            <a:pPr marL="1143000" lvl="2" indent="-228600">
              <a:spcBef>
                <a:spcPts val="0"/>
              </a:spcBef>
              <a:defRPr sz="2000"/>
            </a:pPr>
            <a:r>
              <a:rPr dirty="0" err="1"/>
              <a:t>Digitalisering</a:t>
            </a:r>
            <a:r>
              <a:rPr dirty="0"/>
              <a:t>, </a:t>
            </a:r>
            <a:r>
              <a:rPr dirty="0" err="1"/>
              <a:t>sosiale</a:t>
            </a:r>
            <a:r>
              <a:rPr dirty="0"/>
              <a:t> </a:t>
            </a:r>
            <a:r>
              <a:rPr dirty="0" err="1"/>
              <a:t>medier</a:t>
            </a:r>
            <a:endParaRPr dirty="0"/>
          </a:p>
          <a:p>
            <a:pPr marL="1143000" lvl="2" indent="-228600">
              <a:spcBef>
                <a:spcPts val="0"/>
              </a:spcBef>
              <a:defRPr sz="2000"/>
            </a:pPr>
            <a:r>
              <a:rPr dirty="0" err="1"/>
              <a:t>Oppdatering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ajourføring</a:t>
            </a:r>
            <a:r>
              <a:rPr dirty="0"/>
              <a:t> av </a:t>
            </a:r>
            <a:r>
              <a:rPr dirty="0" err="1"/>
              <a:t>medlemsregisteret</a:t>
            </a:r>
            <a:endParaRPr dirty="0"/>
          </a:p>
          <a:p>
            <a:pPr marL="1143000" lvl="2" indent="-228600">
              <a:spcBef>
                <a:spcPts val="0"/>
              </a:spcBef>
              <a:defRPr sz="2000"/>
            </a:pPr>
            <a:r>
              <a:rPr lang="nb-NO" dirty="0"/>
              <a:t>17 mai i Birkelunden</a:t>
            </a:r>
            <a:endParaRPr dirty="0"/>
          </a:p>
        </p:txBody>
      </p:sp>
      <p:pic>
        <p:nvPicPr>
          <p:cNvPr id="50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229225"/>
            <a:ext cx="2124075" cy="1470025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Utfyllingen på Lakseberget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rPr dirty="0"/>
              <a:t>Ut</a:t>
            </a:r>
            <a:r>
              <a:rPr lang="nb-NO" dirty="0"/>
              <a:t>byggingen</a:t>
            </a:r>
            <a:r>
              <a:rPr dirty="0"/>
              <a:t> </a:t>
            </a:r>
            <a:r>
              <a:rPr lang="nb-NO" dirty="0"/>
              <a:t>av </a:t>
            </a:r>
            <a:r>
              <a:rPr lang="nb-NO" dirty="0" err="1"/>
              <a:t>Gjønnestunnelen</a:t>
            </a:r>
            <a:endParaRPr dirty="0"/>
          </a:p>
        </p:txBody>
      </p:sp>
      <p:sp>
        <p:nvSpPr>
          <p:cNvPr id="69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2D4541-6971-D9B9-8EB7-0CA12015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88" y="3653093"/>
            <a:ext cx="4483510" cy="288581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6CDD094-6788-3CDF-CB51-222DF0F5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5515"/>
            <a:ext cx="4315427" cy="244826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40AAE50-CFCE-2489-70D2-CA549D4951E8}"/>
              </a:ext>
            </a:extLst>
          </p:cNvPr>
          <p:cNvSpPr txBox="1"/>
          <p:nvPr/>
        </p:nvSpPr>
        <p:spPr>
          <a:xfrm>
            <a:off x="5240594" y="1622323"/>
            <a:ext cx="318758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Påkjøring beregnet til Januar 2029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F0471DC-C1B7-254E-172A-ACD5575B7234}"/>
              </a:ext>
            </a:extLst>
          </p:cNvPr>
          <p:cNvSpPr txBox="1"/>
          <p:nvPr/>
        </p:nvSpPr>
        <p:spPr>
          <a:xfrm>
            <a:off x="580103" y="4699819"/>
            <a:ext cx="3165286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Massekjøring vil skje via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 err="1"/>
              <a:t>Gjønnesjordet</a:t>
            </a:r>
            <a:r>
              <a:rPr lang="nb-NO" dirty="0"/>
              <a:t> til Franzefoss på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Steinskogen og via Stasjonsveien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/>
              <a:t>til Drammen</a:t>
            </a: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Medlemmer i Blommenholm Vel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Medlemmer i Blommenholm Vel</a:t>
            </a:r>
          </a:p>
        </p:txBody>
      </p:sp>
      <p:sp>
        <p:nvSpPr>
          <p:cNvPr id="80" name="Det er pr. februar registrert  -533 medlemmer -535 eiendommer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rPr dirty="0"/>
              <a:t>Det er pr. </a:t>
            </a:r>
            <a:r>
              <a:rPr dirty="0" err="1"/>
              <a:t>februar</a:t>
            </a:r>
            <a:r>
              <a:rPr dirty="0"/>
              <a:t> </a:t>
            </a:r>
            <a:r>
              <a:rPr dirty="0" err="1"/>
              <a:t>registrert</a:t>
            </a:r>
            <a:r>
              <a:rPr dirty="0"/>
              <a:t> </a:t>
            </a:r>
            <a:br>
              <a:rPr dirty="0"/>
            </a:br>
            <a:r>
              <a:rPr dirty="0"/>
              <a:t>-53</a:t>
            </a:r>
            <a:r>
              <a:rPr lang="nb-NO" dirty="0"/>
              <a:t>0</a:t>
            </a:r>
            <a:r>
              <a:rPr dirty="0"/>
              <a:t> </a:t>
            </a:r>
            <a:r>
              <a:rPr dirty="0" err="1"/>
              <a:t>medlemmer</a:t>
            </a:r>
            <a:br>
              <a:rPr dirty="0"/>
            </a:br>
            <a:r>
              <a:rPr dirty="0"/>
              <a:t>-53</a:t>
            </a:r>
            <a:r>
              <a:rPr lang="nb-NO" dirty="0"/>
              <a:t>7</a:t>
            </a:r>
            <a:r>
              <a:rPr dirty="0"/>
              <a:t> </a:t>
            </a:r>
            <a:r>
              <a:rPr dirty="0" err="1"/>
              <a:t>eiendommer</a:t>
            </a:r>
            <a:endParaRPr dirty="0"/>
          </a:p>
          <a:p>
            <a:pPr>
              <a:buChar char="•"/>
            </a:pPr>
            <a:r>
              <a:rPr lang="nb-NO" dirty="0"/>
              <a:t>78%</a:t>
            </a:r>
            <a:r>
              <a:rPr dirty="0"/>
              <a:t> av </a:t>
            </a:r>
            <a:r>
              <a:rPr dirty="0" err="1"/>
              <a:t>medlemmene</a:t>
            </a:r>
            <a:r>
              <a:rPr dirty="0"/>
              <a:t> er pr. i </a:t>
            </a:r>
            <a:r>
              <a:rPr dirty="0" err="1"/>
              <a:t>dag</a:t>
            </a:r>
            <a:r>
              <a:rPr dirty="0"/>
              <a:t> </a:t>
            </a:r>
            <a:r>
              <a:rPr dirty="0" err="1"/>
              <a:t>registrert</a:t>
            </a:r>
            <a:r>
              <a:rPr dirty="0"/>
              <a:t> med e-post</a:t>
            </a:r>
          </a:p>
          <a:p>
            <a:pPr>
              <a:buChar char="•"/>
            </a:pPr>
            <a:r>
              <a:rPr dirty="0"/>
              <a:t>Vi </a:t>
            </a:r>
            <a:r>
              <a:rPr dirty="0" err="1"/>
              <a:t>ønsker</a:t>
            </a:r>
            <a:r>
              <a:rPr dirty="0"/>
              <a:t> </a:t>
            </a:r>
            <a:r>
              <a:rPr lang="nb-NO" dirty="0"/>
              <a:t>enda </a:t>
            </a:r>
            <a:r>
              <a:rPr dirty="0" err="1"/>
              <a:t>flere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e-post!</a:t>
            </a:r>
          </a:p>
        </p:txBody>
      </p:sp>
      <p:sp>
        <p:nvSpPr>
          <p:cNvPr id="81" name="Lysbilde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82" name="Blommenholm_vel_logo_web_gray.png" descr="Blommenholm_vel_logo_web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6" y="5229225"/>
            <a:ext cx="1368427" cy="107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502</Words>
  <Application>Microsoft Office PowerPoint</Application>
  <PresentationFormat>Skjermfremvisning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Office-tema</vt:lpstr>
      <vt:lpstr>Velkommen til Årsmøtet 2025  </vt:lpstr>
      <vt:lpstr>Saksliste</vt:lpstr>
      <vt:lpstr>Forslag til vedtak Sak 1</vt:lpstr>
      <vt:lpstr>Styrets arbeidsprogram</vt:lpstr>
      <vt:lpstr>Hjemmesider www.blommenholmvel.no</vt:lpstr>
      <vt:lpstr>Blommenholm Vel på Facebook med 662 følgere!</vt:lpstr>
      <vt:lpstr>Arbeidet i 2024 </vt:lpstr>
      <vt:lpstr>Utbyggingen av Gjønnestunnelen</vt:lpstr>
      <vt:lpstr>Medlemmer i Blommenholm Vel</vt:lpstr>
      <vt:lpstr>Forslag til vedtak sak 2</vt:lpstr>
      <vt:lpstr>PowerPoint-presentasjon</vt:lpstr>
      <vt:lpstr>Revisjonsberetning</vt:lpstr>
      <vt:lpstr>Forslag til vedtak sak 3</vt:lpstr>
      <vt:lpstr>Budsjett 2025 (med økt kontingent)</vt:lpstr>
      <vt:lpstr>Forslag til vedtak sak 4</vt:lpstr>
      <vt:lpstr>Viktige saker 2025/2026</vt:lpstr>
      <vt:lpstr>Valgkomiteens innstilling 2025/26 </vt:lpstr>
      <vt:lpstr>Forslag til vedtak sak 5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Årsmøtet 2023</dc:title>
  <dc:creator>Charles Jensen</dc:creator>
  <cp:lastModifiedBy>Charles Jensen</cp:lastModifiedBy>
  <cp:revision>13</cp:revision>
  <dcterms:modified xsi:type="dcterms:W3CDTF">2025-03-20T06:29:52Z</dcterms:modified>
</cp:coreProperties>
</file>